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66" r:id="rId4"/>
    <p:sldId id="258" r:id="rId5"/>
    <p:sldId id="267" r:id="rId6"/>
    <p:sldId id="259" r:id="rId7"/>
    <p:sldId id="261" r:id="rId8"/>
    <p:sldId id="262" r:id="rId9"/>
    <p:sldId id="263" r:id="rId10"/>
    <p:sldId id="264" r:id="rId11"/>
    <p:sldId id="260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45" autoAdjust="0"/>
  </p:normalViewPr>
  <p:slideViewPr>
    <p:cSldViewPr>
      <p:cViewPr varScale="1">
        <p:scale>
          <a:sx n="78" d="100"/>
          <a:sy n="78" d="100"/>
        </p:scale>
        <p:origin x="-1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8D57-0832-4444-921E-F7D556D1CDC6}" type="datetimeFigureOut">
              <a:rPr lang="en-CA" smtClean="0"/>
              <a:pPr/>
              <a:t>10/10/2010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3178-EF0B-4C39-92F4-D5EF5FBB38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C14E-AF55-4073-9733-9170A633D883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0E99-83FC-46D1-BD65-C2232E67D707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9205-12AA-4383-B856-8F50E640C5FC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D9BF-9D9C-4396-9901-441E34E94463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35D-7E10-402C-A32C-FE6973D16338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76D-6C4F-45F2-AC92-56E62FC10C1C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AEB5-E93C-4D4C-9475-D1C052573940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534-A9DB-4712-83B8-DABBDE143943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1724-F3B1-44AC-A43F-617563B0DF10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556E-5D5A-469A-AB35-27A46C46A269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67B-DD24-4366-BF0A-8E0818D38B8E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B75A1-38FF-4356-A651-C892B5E4D45C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416824" cy="648072"/>
          </a:xfrm>
        </p:spPr>
        <p:txBody>
          <a:bodyPr>
            <a:noAutofit/>
          </a:bodyPr>
          <a:lstStyle/>
          <a:p>
            <a:r>
              <a:rPr lang="en-CA" sz="3200" dirty="0" smtClean="0"/>
              <a:t>2.2 Derivatives of Polynomial Functions</a:t>
            </a: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412776"/>
            <a:ext cx="6800800" cy="4896544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CA" sz="3100" i="1" dirty="0" smtClean="0">
                <a:solidFill>
                  <a:schemeClr val="tx1"/>
                </a:solidFill>
              </a:rPr>
              <a:t>  </a:t>
            </a:r>
            <a:r>
              <a:rPr lang="en-CA" sz="2400" i="1" dirty="0" smtClean="0">
                <a:solidFill>
                  <a:schemeClr val="tx1"/>
                </a:solidFill>
              </a:rPr>
              <a:t>Differentiate means “find the derivative”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en-CA" sz="2400" dirty="0">
                <a:solidFill>
                  <a:schemeClr val="tx1"/>
                </a:solidFill>
              </a:rPr>
              <a:t> </a:t>
            </a:r>
            <a:r>
              <a:rPr lang="en-CA" sz="2400" i="1" dirty="0" smtClean="0">
                <a:solidFill>
                  <a:schemeClr val="tx1"/>
                </a:solidFill>
              </a:rPr>
              <a:t>A function is said to be differentiable if he derivative exists at a point x=a.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en-CA" sz="2400" i="1" dirty="0" smtClean="0">
                <a:solidFill>
                  <a:schemeClr val="tx1"/>
                </a:solidFill>
              </a:rPr>
              <a:t>NOT Differentiable at x=a means that you cannot find the slope of the tangent at x=a.</a:t>
            </a:r>
          </a:p>
          <a:p>
            <a:pPr marL="639763" lvl="1" indent="-182563" algn="l">
              <a:buFont typeface="Arial" pitchFamily="34" charset="0"/>
              <a:buChar char="•"/>
            </a:pPr>
            <a:r>
              <a:rPr lang="en-CA" sz="2400" i="1" dirty="0" smtClean="0">
                <a:solidFill>
                  <a:schemeClr val="tx1"/>
                </a:solidFill>
              </a:rPr>
              <a:t>Examples (not differentiable at x=a)</a:t>
            </a:r>
          </a:p>
          <a:p>
            <a:pPr marL="639763" lvl="1" indent="-182563" algn="l"/>
            <a:r>
              <a:rPr lang="en-CA" sz="1500" smtClean="0">
                <a:solidFill>
                  <a:schemeClr val="tx1"/>
                </a:solidFill>
              </a:rPr>
              <a:t>CUSP 	VERTICAL  TANGENT	DISCONTINUITY</a:t>
            </a:r>
            <a:endParaRPr lang="en-CA" sz="1500" i="1" dirty="0">
              <a:solidFill>
                <a:schemeClr val="tx1"/>
              </a:solidFill>
            </a:endParaRPr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704088"/>
            <a:ext cx="7139136" cy="492664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1020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Ex. 3</a:t>
            </a:r>
            <a:r>
              <a:rPr lang="en-CA" sz="2400" dirty="0" smtClean="0"/>
              <a:t>: Find the co-ordinates of the point(s) on the graph of </a:t>
            </a:r>
          </a:p>
          <a:p>
            <a:pPr>
              <a:buNone/>
            </a:pPr>
            <a:r>
              <a:rPr lang="en-CA" sz="2400" dirty="0" smtClean="0"/>
              <a:t>			       at which the slope of the tangent is 12.	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59632" y="1844824"/>
          <a:ext cx="1487487" cy="534988"/>
        </p:xfrm>
        <a:graphic>
          <a:graphicData uri="http://schemas.openxmlformats.org/presentationml/2006/ole">
            <p:oleObj spid="_x0000_s7170" name="Equation" r:id="rId3" imgW="634680" imgH="22860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165304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704088"/>
            <a:ext cx="7283152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/>
          </a:bodyPr>
          <a:lstStyle/>
          <a:p>
            <a:pPr marL="811213" indent="-811213">
              <a:buNone/>
            </a:pPr>
            <a:r>
              <a:rPr lang="en-CA" sz="2400" u="sng" dirty="0" smtClean="0"/>
              <a:t>Ex. 4: </a:t>
            </a:r>
            <a:r>
              <a:rPr lang="en-CA" sz="2400" dirty="0" smtClean="0"/>
              <a:t>	Tangents are drawn from point (0,-8) to the curve</a:t>
            </a:r>
          </a:p>
          <a:p>
            <a:pPr marL="811213" indent="-811213">
              <a:buNone/>
            </a:pPr>
            <a:r>
              <a:rPr lang="en-CA" sz="2400" dirty="0" smtClean="0"/>
              <a:t>			   . Find the co-ordinates of the  point(s) at which these tangents touch the curve. </a:t>
            </a:r>
            <a:endParaRPr lang="en-CA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59632" y="1844824"/>
          <a:ext cx="1224136" cy="554359"/>
        </p:xfrm>
        <a:graphic>
          <a:graphicData uri="http://schemas.openxmlformats.org/presentationml/2006/ole">
            <p:oleObj spid="_x0000_s23554" name="Equation" r:id="rId3" imgW="647640" imgH="22860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244408" y="6165304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704088"/>
            <a:ext cx="7283152" cy="492664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4968552"/>
          </a:xfrm>
        </p:spPr>
        <p:txBody>
          <a:bodyPr>
            <a:normAutofit/>
          </a:bodyPr>
          <a:lstStyle/>
          <a:p>
            <a:pPr marL="811213" indent="-811213">
              <a:buNone/>
            </a:pPr>
            <a:r>
              <a:rPr lang="en-CA" sz="2400" u="sng" dirty="0" smtClean="0"/>
              <a:t>Vocabulary:</a:t>
            </a:r>
          </a:p>
          <a:p>
            <a:pPr marL="811213" indent="-811213">
              <a:buNone/>
            </a:pPr>
            <a:r>
              <a:rPr lang="en-CA" sz="2400" i="1" dirty="0" smtClean="0"/>
              <a:t>Derivative: </a:t>
            </a:r>
          </a:p>
          <a:p>
            <a:pPr marL="354013" indent="-354013"/>
            <a:r>
              <a:rPr lang="en-CA" sz="2400" dirty="0" smtClean="0"/>
              <a:t>Also known as instantaneous rate of change with respect to the variable.</a:t>
            </a:r>
          </a:p>
          <a:p>
            <a:pPr marL="811213" indent="-811213">
              <a:buNone/>
            </a:pPr>
            <a:r>
              <a:rPr lang="en-CA" sz="2400" i="1" dirty="0" smtClean="0"/>
              <a:t>Displacement, </a:t>
            </a:r>
          </a:p>
          <a:p>
            <a:pPr marL="354013" indent="-354013"/>
            <a:r>
              <a:rPr lang="en-CA" sz="2400" dirty="0" smtClean="0"/>
              <a:t>Change in position.</a:t>
            </a:r>
          </a:p>
          <a:p>
            <a:pPr marL="811213" indent="-811213">
              <a:buNone/>
            </a:pPr>
            <a:r>
              <a:rPr lang="en-CA" sz="2400" i="1" dirty="0" smtClean="0"/>
              <a:t>Velocity, </a:t>
            </a:r>
          </a:p>
          <a:p>
            <a:pPr marL="354013" indent="-354013"/>
            <a:r>
              <a:rPr lang="en-CA" sz="2400" dirty="0" smtClean="0"/>
              <a:t>Rate of change of position with respect to time. </a:t>
            </a:r>
          </a:p>
          <a:p>
            <a:pPr marL="811213" indent="-811213">
              <a:buNone/>
            </a:pPr>
            <a:r>
              <a:rPr lang="en-CA" sz="2400" i="1" dirty="0" smtClean="0"/>
              <a:t>Acceleration,  </a:t>
            </a:r>
          </a:p>
          <a:p>
            <a:pPr marL="354013" indent="-354013"/>
            <a:r>
              <a:rPr lang="en-CA" sz="2400" dirty="0" smtClean="0"/>
              <a:t>Rate of change of velocity with respect to time.</a:t>
            </a:r>
          </a:p>
          <a:p>
            <a:pPr marL="354013" indent="-354013"/>
            <a:endParaRPr lang="en-CA" sz="2400" dirty="0" smtClean="0"/>
          </a:p>
          <a:p>
            <a:pPr marL="354013" indent="-354013"/>
            <a:endParaRPr lang="en-CA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403648" y="3861048"/>
          <a:ext cx="718940" cy="481836"/>
        </p:xfrm>
        <a:graphic>
          <a:graphicData uri="http://schemas.openxmlformats.org/presentationml/2006/ole">
            <p:oleObj spid="_x0000_s24579" name="Equation" r:id="rId3" imgW="266400" imgH="2412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195736" y="2996952"/>
          <a:ext cx="659442" cy="432048"/>
        </p:xfrm>
        <a:graphic>
          <a:graphicData uri="http://schemas.openxmlformats.org/presentationml/2006/ole">
            <p:oleObj spid="_x0000_s24580" name="Equation" r:id="rId4" imgW="368280" imgH="24120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051720" y="4797152"/>
          <a:ext cx="504056" cy="435321"/>
        </p:xfrm>
        <a:graphic>
          <a:graphicData uri="http://schemas.openxmlformats.org/presentationml/2006/ole">
            <p:oleObj spid="_x0000_s24581" name="Equation" r:id="rId5" imgW="279360" imgH="241200" progId="Equation.DSMT4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6804025" y="5013325"/>
          <a:ext cx="1681163" cy="696913"/>
        </p:xfrm>
        <a:graphic>
          <a:graphicData uri="http://schemas.openxmlformats.org/presentationml/2006/ole">
            <p:oleObj spid="_x0000_s24582" name="Equation" r:id="rId6" imgW="1041120" imgH="431640" progId="Equation.DSMT4">
              <p:embed/>
            </p:oleObj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6881813" y="4048125"/>
          <a:ext cx="1598612" cy="749300"/>
        </p:xfrm>
        <a:graphic>
          <a:graphicData uri="http://schemas.openxmlformats.org/presentationml/2006/ole">
            <p:oleObj spid="_x0000_s24583" name="Equation" r:id="rId7" imgW="1015920" imgH="431640" progId="Equation.DSMT4">
              <p:embed/>
            </p:oleObj>
          </a:graphicData>
        </a:graphic>
      </p:graphicFrame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7884368" y="6237312"/>
            <a:ext cx="93610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704088"/>
            <a:ext cx="7499176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dirty="0" smtClean="0"/>
              <a:t>Constant rule and Power rule</a:t>
            </a:r>
          </a:p>
          <a:p>
            <a:pPr>
              <a:buNone/>
            </a:pPr>
            <a:r>
              <a:rPr lang="en-CA" sz="2400" u="sng" dirty="0" smtClean="0"/>
              <a:t>Constant Rule:</a:t>
            </a:r>
          </a:p>
          <a:p>
            <a:pPr>
              <a:buNone/>
            </a:pPr>
            <a:r>
              <a:rPr lang="en-CA" sz="2400" dirty="0" smtClean="0"/>
              <a:t>    If 		  where k is a constant then</a:t>
            </a:r>
          </a:p>
          <a:p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			      (Prime notation)            </a:t>
            </a:r>
          </a:p>
          <a:p>
            <a:pPr>
              <a:buNone/>
            </a:pPr>
            <a:r>
              <a:rPr lang="en-CA" sz="2400" dirty="0"/>
              <a:t>	</a:t>
            </a:r>
            <a:endParaRPr lang="en-CA" sz="2400" dirty="0" smtClean="0"/>
          </a:p>
          <a:p>
            <a:pPr>
              <a:buNone/>
            </a:pPr>
            <a:r>
              <a:rPr lang="en-CA" sz="2400" dirty="0"/>
              <a:t>	</a:t>
            </a:r>
            <a:r>
              <a:rPr lang="en-CA" sz="2400" dirty="0" smtClean="0"/>
              <a:t>		OR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			       (Leibniz notation)</a:t>
            </a:r>
            <a:endParaRPr lang="en-CA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15616" y="2564904"/>
          <a:ext cx="1269141" cy="451250"/>
        </p:xfrm>
        <a:graphic>
          <a:graphicData uri="http://schemas.openxmlformats.org/presentationml/2006/ole">
            <p:oleObj spid="_x0000_s1026" name="Equation" r:id="rId4" imgW="571320" imgH="203040" progId="Equation.DSMT4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971600" y="3356992"/>
          <a:ext cx="1665862" cy="504056"/>
        </p:xfrm>
        <a:graphic>
          <a:graphicData uri="http://schemas.openxmlformats.org/presentationml/2006/ole">
            <p:oleObj spid="_x0000_s1027" name="Equation" r:id="rId5" imgW="596880" imgH="2286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331640" y="5013176"/>
          <a:ext cx="1175356" cy="792088"/>
        </p:xfrm>
        <a:graphic>
          <a:graphicData uri="http://schemas.openxmlformats.org/presentationml/2006/ole">
            <p:oleObj spid="_x0000_s1028" name="Equation" r:id="rId6" imgW="583920" imgH="393480" progId="Equation.DSMT4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704088"/>
            <a:ext cx="7499176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Proof </a:t>
            </a:r>
            <a:r>
              <a:rPr lang="en-CA" sz="2400" u="sng" dirty="0" smtClean="0"/>
              <a:t> </a:t>
            </a:r>
            <a:r>
              <a:rPr lang="en-CA" sz="2400" u="sng" dirty="0" smtClean="0"/>
              <a:t>of </a:t>
            </a:r>
            <a:r>
              <a:rPr lang="en-CA" sz="2400" u="sng" dirty="0" smtClean="0"/>
              <a:t>Constant </a:t>
            </a:r>
            <a:r>
              <a:rPr lang="en-CA" sz="2400" u="sng" dirty="0" smtClean="0"/>
              <a:t>Rule:</a:t>
            </a:r>
          </a:p>
          <a:p>
            <a:pPr>
              <a:buNone/>
            </a:pPr>
            <a:r>
              <a:rPr lang="en-CA" sz="2400" dirty="0" smtClean="0"/>
              <a:t>    </a:t>
            </a:r>
          </a:p>
          <a:p>
            <a:pPr>
              <a:buNone/>
            </a:pPr>
            <a:r>
              <a:rPr lang="en-CA" sz="2400" dirty="0" smtClean="0"/>
              <a:t>			</a:t>
            </a:r>
          </a:p>
          <a:p>
            <a:pPr>
              <a:buNone/>
            </a:pPr>
            <a:r>
              <a:rPr lang="en-CA" sz="2400" dirty="0"/>
              <a:t>	</a:t>
            </a:r>
            <a:endParaRPr lang="en-CA" sz="2400" dirty="0" smtClean="0"/>
          </a:p>
          <a:p>
            <a:pPr>
              <a:buNone/>
            </a:pPr>
            <a:r>
              <a:rPr lang="en-CA" sz="2400" dirty="0"/>
              <a:t>	</a:t>
            </a:r>
            <a:r>
              <a:rPr lang="en-CA" sz="2400" dirty="0" smtClean="0"/>
              <a:t>		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			</a:t>
            </a:r>
            <a:endParaRPr lang="en-CA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259632" y="2420888"/>
          <a:ext cx="5137151" cy="3086100"/>
        </p:xfrm>
        <a:graphic>
          <a:graphicData uri="http://schemas.openxmlformats.org/presentationml/2006/ole">
            <p:oleObj spid="_x0000_s26627" name="Equation" r:id="rId4" imgW="1841400" imgH="1396800" progId="Equation.DSMT4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704088"/>
            <a:ext cx="7283152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Power Rule:</a:t>
            </a:r>
          </a:p>
          <a:p>
            <a:pPr>
              <a:buNone/>
            </a:pPr>
            <a:r>
              <a:rPr lang="en-CA" sz="2400" dirty="0" smtClean="0"/>
              <a:t>If 			then:</a:t>
            </a:r>
          </a:p>
          <a:p>
            <a:pPr>
              <a:buNone/>
            </a:pPr>
            <a:r>
              <a:rPr lang="en-CA" sz="2400" dirty="0" smtClean="0"/>
              <a:t>                                           where x is one term</a:t>
            </a:r>
          </a:p>
          <a:p>
            <a:pPr>
              <a:buNone/>
            </a:pPr>
            <a:r>
              <a:rPr lang="en-CA" sz="2400" dirty="0"/>
              <a:t>	</a:t>
            </a:r>
            <a:r>
              <a:rPr lang="en-CA" sz="2400" dirty="0" smtClean="0"/>
              <a:t>                                      where n is a real #	</a:t>
            </a:r>
          </a:p>
          <a:p>
            <a:pPr>
              <a:buNone/>
            </a:pPr>
            <a:r>
              <a:rPr lang="en-CA" sz="2400" dirty="0"/>
              <a:t>	</a:t>
            </a:r>
            <a:r>
              <a:rPr lang="en-CA" sz="2400" dirty="0" smtClean="0"/>
              <a:t>	OR</a:t>
            </a:r>
          </a:p>
          <a:p>
            <a:pPr>
              <a:buNone/>
            </a:pPr>
            <a:r>
              <a:rPr lang="en-CA" sz="2400" dirty="0"/>
              <a:t>	</a:t>
            </a:r>
            <a:r>
              <a:rPr lang="en-CA" sz="2400" dirty="0" smtClean="0"/>
              <a:t>		      	</a:t>
            </a:r>
            <a:endParaRPr lang="en-CA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971600" y="2060848"/>
          <a:ext cx="1291259" cy="474340"/>
        </p:xfrm>
        <a:graphic>
          <a:graphicData uri="http://schemas.openxmlformats.org/presentationml/2006/ole">
            <p:oleObj spid="_x0000_s2050" name="Equation" r:id="rId3" imgW="622080" imgH="228600" progId="Equation.DSMT4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971600" y="2564904"/>
          <a:ext cx="1592177" cy="447800"/>
        </p:xfrm>
        <a:graphic>
          <a:graphicData uri="http://schemas.openxmlformats.org/presentationml/2006/ole">
            <p:oleObj spid="_x0000_s2051" name="Equation" r:id="rId4" imgW="812520" imgH="2286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115616" y="4077072"/>
          <a:ext cx="1598257" cy="787201"/>
        </p:xfrm>
        <a:graphic>
          <a:graphicData uri="http://schemas.openxmlformats.org/presentationml/2006/ole">
            <p:oleObj spid="_x0000_s2052" name="Equation" r:id="rId5" imgW="850680" imgH="419040" progId="Equation.DSMT4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28384" y="6165304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3962400" y="3213100"/>
          <a:ext cx="1219200" cy="431800"/>
        </p:xfrm>
        <a:graphic>
          <a:graphicData uri="http://schemas.openxmlformats.org/presentationml/2006/ole">
            <p:oleObj spid="_x0000_s2053" name="Equation" r:id="rId6" imgW="1218960" imgH="431640" progId="Equation.DSMT4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3962400" y="3213100"/>
          <a:ext cx="1219200" cy="431800"/>
        </p:xfrm>
        <a:graphic>
          <a:graphicData uri="http://schemas.openxmlformats.org/presentationml/2006/ole">
            <p:oleObj spid="_x0000_s2054" name="Equation" r:id="rId7" imgW="1218960" imgH="431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704088"/>
            <a:ext cx="7283152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Proof of Power </a:t>
            </a:r>
            <a:r>
              <a:rPr lang="en-CA" sz="2400" u="sng" dirty="0" smtClean="0"/>
              <a:t>Rule</a:t>
            </a:r>
            <a:r>
              <a:rPr lang="en-CA" sz="2400" u="sng" dirty="0" smtClean="0"/>
              <a:t>:</a:t>
            </a:r>
            <a:endParaRPr lang="en-CA" sz="2400" u="sng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28384" y="6165304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642270" y="2564904"/>
          <a:ext cx="7645189" cy="3428554"/>
        </p:xfrm>
        <a:graphic>
          <a:graphicData uri="http://schemas.openxmlformats.org/presentationml/2006/ole">
            <p:oleObj spid="_x0000_s27655" name="Equation" r:id="rId3" imgW="4394160" imgH="248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sz="2400" u="sng" dirty="0" smtClean="0"/>
              <a:t>Ex. 1: </a:t>
            </a:r>
            <a:r>
              <a:rPr lang="en-CA" sz="2400" dirty="0" smtClean="0"/>
              <a:t>Differentiate with respect to x:</a:t>
            </a:r>
          </a:p>
          <a:p>
            <a:pPr>
              <a:buNone/>
            </a:pPr>
            <a:r>
              <a:rPr lang="en-CA" dirty="0" smtClean="0"/>
              <a:t>a) </a:t>
            </a:r>
            <a:endParaRPr lang="en-C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584" y="1772816"/>
          <a:ext cx="4611941" cy="624844"/>
        </p:xfrm>
        <a:graphic>
          <a:graphicData uri="http://schemas.openxmlformats.org/presentationml/2006/ole">
            <p:oleObj spid="_x0000_s3074" name="Equation" r:id="rId3" imgW="1968480" imgH="26640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704088"/>
            <a:ext cx="7931224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b) </a:t>
            </a:r>
            <a:endParaRPr lang="en-C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15616" y="1484784"/>
          <a:ext cx="3333750" cy="476250"/>
        </p:xfrm>
        <a:graphic>
          <a:graphicData uri="http://schemas.openxmlformats.org/presentationml/2006/ole">
            <p:oleObj spid="_x0000_s4098" name="Equation" r:id="rId3" imgW="1422360" imgH="203040" progId="Equation.DSMT4">
              <p:embed/>
            </p:oleObj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752872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704088"/>
            <a:ext cx="7715200" cy="492664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CA" dirty="0"/>
              <a:t>c</a:t>
            </a:r>
            <a:r>
              <a:rPr lang="en-CA" dirty="0" smtClean="0"/>
              <a:t>) </a:t>
            </a:r>
            <a:endParaRPr lang="en-C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15616" y="1196752"/>
          <a:ext cx="1606550" cy="1012825"/>
        </p:xfrm>
        <a:graphic>
          <a:graphicData uri="http://schemas.openxmlformats.org/presentationml/2006/ole">
            <p:oleObj spid="_x0000_s5122" name="Equation" r:id="rId3" imgW="685800" imgH="43164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165304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704088"/>
            <a:ext cx="7139136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373616" cy="51020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Ex. 2</a:t>
            </a:r>
            <a:r>
              <a:rPr lang="en-CA" sz="2400" dirty="0" smtClean="0"/>
              <a:t>: Find the slope of the tangent line to the curve 			                       at x=1</a:t>
            </a:r>
            <a:endParaRPr lang="en-CA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87624" y="1916832"/>
          <a:ext cx="2232025" cy="534988"/>
        </p:xfrm>
        <a:graphic>
          <a:graphicData uri="http://schemas.openxmlformats.org/presentationml/2006/ole">
            <p:oleObj spid="_x0000_s6146" name="Equation" r:id="rId3" imgW="952200" imgH="22860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72400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</TotalTime>
  <Words>270</Words>
  <Application>Microsoft Office PowerPoint</Application>
  <PresentationFormat>On-screen Show (4:3)</PresentationFormat>
  <Paragraphs>83</Paragraphs>
  <Slides>12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Flow</vt:lpstr>
      <vt:lpstr>Equation</vt:lpstr>
      <vt:lpstr>MathType 5.0 Equation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Derivatives of Polynomial Functions</dc:title>
  <dc:creator>sandy</dc:creator>
  <cp:lastModifiedBy>sandy</cp:lastModifiedBy>
  <cp:revision>73</cp:revision>
  <dcterms:created xsi:type="dcterms:W3CDTF">2010-09-21T17:07:38Z</dcterms:created>
  <dcterms:modified xsi:type="dcterms:W3CDTF">2010-10-10T21:22:43Z</dcterms:modified>
</cp:coreProperties>
</file>